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62" r:id="rId7"/>
    <p:sldId id="279" r:id="rId8"/>
    <p:sldId id="280" r:id="rId9"/>
    <p:sldId id="281" r:id="rId10"/>
    <p:sldId id="259" r:id="rId11"/>
    <p:sldId id="282" r:id="rId12"/>
    <p:sldId id="283" r:id="rId13"/>
    <p:sldId id="260" r:id="rId14"/>
    <p:sldId id="284" r:id="rId15"/>
    <p:sldId id="28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065"/>
    <a:srgbClr val="79287D"/>
    <a:srgbClr val="7B2C80"/>
    <a:srgbClr val="7A297E"/>
    <a:srgbClr val="6F1873"/>
    <a:srgbClr val="9E1E59"/>
    <a:srgbClr val="721D76"/>
    <a:srgbClr val="C99CCF"/>
    <a:srgbClr val="5F1669"/>
    <a:srgbClr val="EDE3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5226" autoAdjust="0"/>
  </p:normalViewPr>
  <p:slideViewPr>
    <p:cSldViewPr snapToGrid="0">
      <p:cViewPr varScale="1">
        <p:scale>
          <a:sx n="80" d="100"/>
          <a:sy n="80" d="100"/>
        </p:scale>
        <p:origin x="67" y="182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7/12/2022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gif>
</file>

<file path=ppt/media/image26.gif>
</file>

<file path=ppt/media/image27.png>
</file>

<file path=ppt/media/image28.png>
</file>

<file path=ppt/media/image29.png>
</file>

<file path=ppt/media/image3.png>
</file>

<file path=ppt/media/image30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7/12/2022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Placeholder 71">
            <a:extLst>
              <a:ext uri="{FF2B5EF4-FFF2-40B4-BE49-F238E27FC236}">
                <a16:creationId xmlns:a16="http://schemas.microsoft.com/office/drawing/2014/main" id="{6D9086B7-3C76-A8D4-03DC-DBA6ACB3406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0595" b="10595"/>
          <a:stretch/>
        </p:blipFill>
        <p:spPr>
          <a:xfrm>
            <a:off x="752100" y="739303"/>
            <a:ext cx="6825035" cy="5379395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7" y="1663435"/>
            <a:ext cx="5869021" cy="2003898"/>
          </a:xfrm>
        </p:spPr>
        <p:txBody>
          <a:bodyPr/>
          <a:lstStyle/>
          <a:p>
            <a:r>
              <a:rPr lang="en-US" sz="4800" dirty="0" err="1"/>
              <a:t>Estia</a:t>
            </a:r>
            <a:r>
              <a:rPr lang="en-US" sz="4800" dirty="0"/>
              <a:t> group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22159" y="2878246"/>
            <a:ext cx="4925188" cy="339247"/>
          </a:xfrm>
        </p:spPr>
        <p:txBody>
          <a:bodyPr>
            <a:normAutofit/>
          </a:bodyPr>
          <a:lstStyle/>
          <a:p>
            <a:r>
              <a:rPr lang="el-GR" sz="1600" dirty="0"/>
              <a:t>Η ΓΛΩΣΣΑ ΠΡΟΓΡΑΜΜΑΤΙΣΜΟΥ </a:t>
            </a:r>
            <a:r>
              <a:rPr lang="en-US" sz="1600" dirty="0"/>
              <a:t>PYTHON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0FC8FC-1E81-29FB-40E2-06D8A0CA292E}"/>
              </a:ext>
            </a:extLst>
          </p:cNvPr>
          <p:cNvSpPr txBox="1"/>
          <p:nvPr/>
        </p:nvSpPr>
        <p:spPr>
          <a:xfrm>
            <a:off x="7577135" y="5359949"/>
            <a:ext cx="4478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Ιωάννα Κανδή </a:t>
            </a:r>
            <a:r>
              <a:rPr lang="en-US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(ME2136)</a:t>
            </a:r>
          </a:p>
          <a:p>
            <a:r>
              <a:rPr lang="el-GR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Κωνσταντίνος Μαυρογιώργος</a:t>
            </a:r>
            <a:r>
              <a:rPr lang="en-US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(ME2144)</a:t>
            </a:r>
            <a:endParaRPr lang="el-GR" sz="1600" dirty="0">
              <a:solidFill>
                <a:srgbClr val="02DCF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l-GR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{</a:t>
            </a:r>
            <a:r>
              <a:rPr lang="en-US" sz="1600" dirty="0" err="1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ioannakandi,kostismvg</a:t>
            </a:r>
            <a:r>
              <a:rPr lang="el-GR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}</a:t>
            </a:r>
            <a:r>
              <a:rPr lang="en-US" sz="1600" dirty="0">
                <a:solidFill>
                  <a:srgbClr val="02DCF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@gmail.com</a:t>
            </a:r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B8F419DA-9C39-11C5-E65B-AA44077E2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0919" y="5450001"/>
            <a:ext cx="822962" cy="82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7" y="587613"/>
            <a:ext cx="7286605" cy="634323"/>
          </a:xfrm>
        </p:spPr>
        <p:txBody>
          <a:bodyPr/>
          <a:lstStyle/>
          <a:p>
            <a:r>
              <a:rPr lang="el-GR" dirty="0"/>
              <a:t>ΔΙΕΠΑΦΗ ΧΡΗΣΤΗ (1/3)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Estia</a:t>
            </a:r>
            <a:r>
              <a:rPr lang="en-US" dirty="0"/>
              <a:t> group</a:t>
            </a:r>
          </a:p>
        </p:txBody>
      </p:sp>
      <p:pic>
        <p:nvPicPr>
          <p:cNvPr id="42" name="Picture 41" descr="Graphical user interface&#10;&#10;Description automatically generated">
            <a:extLst>
              <a:ext uri="{FF2B5EF4-FFF2-40B4-BE49-F238E27FC236}">
                <a16:creationId xmlns:a16="http://schemas.microsoft.com/office/drawing/2014/main" id="{0F50AD56-2781-5671-F6D7-3C20DF0D15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54"/>
          <a:stretch/>
        </p:blipFill>
        <p:spPr bwMode="auto">
          <a:xfrm>
            <a:off x="1350609" y="1467225"/>
            <a:ext cx="9490780" cy="46438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78828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7" y="587613"/>
            <a:ext cx="7286605" cy="634323"/>
          </a:xfrm>
        </p:spPr>
        <p:txBody>
          <a:bodyPr/>
          <a:lstStyle/>
          <a:p>
            <a:r>
              <a:rPr lang="el-GR" dirty="0"/>
              <a:t>ΔΙΕΠΑΦΗ ΧΡΗΣΤΗ (2/3)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Estia</a:t>
            </a:r>
            <a:r>
              <a:rPr lang="en-US" dirty="0"/>
              <a:t> group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7985F7-6BB3-259E-DCF4-C5FE051658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" r="1791"/>
          <a:stretch/>
        </p:blipFill>
        <p:spPr bwMode="auto">
          <a:xfrm>
            <a:off x="1374456" y="1448536"/>
            <a:ext cx="9443085" cy="468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74917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CC9F3600-2711-4A49-8018-C4671B561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697" y="587613"/>
            <a:ext cx="7286605" cy="634323"/>
          </a:xfrm>
        </p:spPr>
        <p:txBody>
          <a:bodyPr/>
          <a:lstStyle/>
          <a:p>
            <a:r>
              <a:rPr lang="el-GR" dirty="0"/>
              <a:t>ΔΙΕΠΑΦΗ ΧΡΗΣΤΗ (</a:t>
            </a:r>
            <a:r>
              <a:rPr lang="en-US" dirty="0"/>
              <a:t>3</a:t>
            </a:r>
            <a:r>
              <a:rPr lang="el-GR" dirty="0"/>
              <a:t>/3)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99F43-FDE4-4DE9-BE60-4A31652CD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 err="1"/>
              <a:t>Estia</a:t>
            </a:r>
            <a:r>
              <a:rPr lang="en-US" dirty="0"/>
              <a:t> group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FBDBE-0585-24EA-F88D-726641FA0E3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0"/>
          <a:stretch/>
        </p:blipFill>
        <p:spPr bwMode="auto">
          <a:xfrm>
            <a:off x="1339015" y="1456014"/>
            <a:ext cx="9513968" cy="46662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63498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B1351554-7C9A-5704-48AA-4F72609839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283" b="2283"/>
          <a:stretch/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FE60C9E5-E020-489F-8A9F-BCBE2A0C3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22579"/>
            <a:ext cx="6181726" cy="1601796"/>
          </a:xfrm>
        </p:spPr>
        <p:txBody>
          <a:bodyPr/>
          <a:lstStyle/>
          <a:p>
            <a:r>
              <a:rPr lang="el-GR" dirty="0"/>
              <a:t>ΣΑΣ </a:t>
            </a:r>
            <a:r>
              <a:rPr lang="el-GR" dirty="0" err="1"/>
              <a:t>Ευχαριστουμε</a:t>
            </a:r>
            <a:r>
              <a:rPr lang="el-GR" dirty="0"/>
              <a:t> 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672143"/>
            <a:ext cx="6019802" cy="3513714"/>
          </a:xfrm>
          <a:solidFill>
            <a:srgbClr val="C99CCF"/>
          </a:solidFill>
        </p:spPr>
        <p:txBody>
          <a:bodyPr/>
          <a:lstStyle/>
          <a:p>
            <a:r>
              <a:rPr lang="el-GR" dirty="0" err="1"/>
              <a:t>ενοτητεσ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3007594"/>
            <a:ext cx="4850550" cy="173114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ΧΡΗΣΙΜΟΠΟΙΟΥΜΕΝΕΣ ΤΕΧΝΟΛΟΓΙΕΣ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ΔΕΔΟΜΕΝΑ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ΔΙΕΠΑΦΗ ΧΡΗΣΤΗ</a:t>
            </a:r>
          </a:p>
          <a:p>
            <a:endParaRPr lang="en-US" dirty="0"/>
          </a:p>
        </p:txBody>
      </p:sp>
      <p:pic>
        <p:nvPicPr>
          <p:cNvPr id="16" name="Picture Placeholder 15" descr="Diagram&#10;&#10;Description automatically generated">
            <a:extLst>
              <a:ext uri="{FF2B5EF4-FFF2-40B4-BE49-F238E27FC236}">
                <a16:creationId xmlns:a16="http://schemas.microsoft.com/office/drawing/2014/main" id="{1BD6D3B1-B310-4F6C-3C26-A94F61D37C4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2915" r="12915"/>
          <a:stretch>
            <a:fillRect/>
          </a:stretch>
        </p:blipFill>
        <p:spPr>
          <a:xfrm flipH="1">
            <a:off x="5099800" y="328612"/>
            <a:ext cx="6497625" cy="6200775"/>
          </a:xfrm>
        </p:spPr>
      </p:pic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18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77FC082E-1978-B9C7-FA3C-8A0D96DC40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2500" b="12500"/>
          <a:stretch>
            <a:fillRect/>
          </a:stretch>
        </p:blipFill>
        <p:spPr>
          <a:xfrm flipH="1">
            <a:off x="1769165" y="2066859"/>
            <a:ext cx="8388626" cy="4718602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A8DDD42-D29D-4ECB-A465-13EFA049E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825622" y="363599"/>
            <a:ext cx="10287157" cy="1703259"/>
          </a:xfrm>
        </p:spPr>
        <p:txBody>
          <a:bodyPr/>
          <a:lstStyle/>
          <a:p>
            <a:r>
              <a:rPr lang="el-GR" sz="4800" dirty="0"/>
              <a:t>ΧΡΗΣΙΜΟΠΟΙΟΥΜΕΝΕΣ ΤΕΧΝΟΛΟΓΙΕΣ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9394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AAF0F-B04B-8F3B-C3D6-4C7D58A87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2783" y="3647252"/>
            <a:ext cx="2289974" cy="1739538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BeautifulSoup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Pymongo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 </a:t>
            </a:r>
            <a:r>
              <a:rPr lang="en-US" dirty="0" err="1"/>
              <a:t>Cors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92ECFE-13AA-2664-9E34-7E839C85FAC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012966" y="3647252"/>
            <a:ext cx="2289974" cy="1739538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CSS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8A9D0944-F828-CA90-1821-52B3F7C14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1858" y="675273"/>
            <a:ext cx="7288284" cy="469490"/>
          </a:xfrm>
        </p:spPr>
        <p:txBody>
          <a:bodyPr>
            <a:normAutofit/>
          </a:bodyPr>
          <a:lstStyle/>
          <a:p>
            <a:pPr algn="ctr"/>
            <a:r>
              <a:rPr lang="el-GR" sz="2000" dirty="0" err="1"/>
              <a:t>Χρησιμοποιουμενεσ</a:t>
            </a:r>
            <a:r>
              <a:rPr lang="el-GR" sz="2000" dirty="0"/>
              <a:t> </a:t>
            </a:r>
            <a:r>
              <a:rPr lang="el-GR" sz="2000" dirty="0" err="1"/>
              <a:t>τεχνολογιεσ</a:t>
            </a:r>
            <a:endParaRPr lang="en-US" sz="2000" dirty="0"/>
          </a:p>
        </p:txBody>
      </p:sp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897D3C0F-3BB3-D0B1-1C98-154FB7803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092" y="2459837"/>
            <a:ext cx="780123" cy="780123"/>
          </a:xfrm>
          <a:prstGeom prst="rect">
            <a:avLst/>
          </a:prstGeom>
        </p:spPr>
      </p:pic>
      <p:pic>
        <p:nvPicPr>
          <p:cNvPr id="1032" name="Picture 1031" descr="Logo&#10;&#10;Description automatically generated">
            <a:extLst>
              <a:ext uri="{FF2B5EF4-FFF2-40B4-BE49-F238E27FC236}">
                <a16:creationId xmlns:a16="http://schemas.microsoft.com/office/drawing/2014/main" id="{A98DC2BF-1B04-A6D3-A493-E5BD14762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092" y="2397138"/>
            <a:ext cx="1136341" cy="905522"/>
          </a:xfrm>
          <a:prstGeom prst="rect">
            <a:avLst/>
          </a:prstGeom>
        </p:spPr>
      </p:pic>
      <p:pic>
        <p:nvPicPr>
          <p:cNvPr id="1052" name="Picture 1051" descr="Logo&#10;&#10;Description automatically generated">
            <a:extLst>
              <a:ext uri="{FF2B5EF4-FFF2-40B4-BE49-F238E27FC236}">
                <a16:creationId xmlns:a16="http://schemas.microsoft.com/office/drawing/2014/main" id="{FB4BDF48-6E28-0E5C-AD9D-5FA9DD7F1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985" y="2267854"/>
            <a:ext cx="1077923" cy="1034806"/>
          </a:xfrm>
          <a:prstGeom prst="rect">
            <a:avLst/>
          </a:prstGeom>
        </p:spPr>
      </p:pic>
      <p:pic>
        <p:nvPicPr>
          <p:cNvPr id="1058" name="Picture 1057" descr="Logo&#10;&#10;Description automatically generated">
            <a:extLst>
              <a:ext uri="{FF2B5EF4-FFF2-40B4-BE49-F238E27FC236}">
                <a16:creationId xmlns:a16="http://schemas.microsoft.com/office/drawing/2014/main" id="{1CCB1F5D-0699-552F-F900-3D648A4EC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4101" y="2459837"/>
            <a:ext cx="2871899" cy="780123"/>
          </a:xfrm>
          <a:prstGeom prst="rect">
            <a:avLst/>
          </a:prstGeom>
        </p:spPr>
      </p:pic>
      <p:sp>
        <p:nvSpPr>
          <p:cNvPr id="1059" name="TextBox 1058">
            <a:extLst>
              <a:ext uri="{FF2B5EF4-FFF2-40B4-BE49-F238E27FC236}">
                <a16:creationId xmlns:a16="http://schemas.microsoft.com/office/drawing/2014/main" id="{156667A2-8655-E4C7-ED54-86F770911EAE}"/>
              </a:ext>
            </a:extLst>
          </p:cNvPr>
          <p:cNvSpPr txBox="1"/>
          <p:nvPr/>
        </p:nvSpPr>
        <p:spPr>
          <a:xfrm>
            <a:off x="3450157" y="3666200"/>
            <a:ext cx="2419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400" dirty="0">
                <a:solidFill>
                  <a:schemeClr val="bg1"/>
                </a:solidFill>
              </a:rPr>
              <a:t>Βάση Δεδομένων 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60" name="TextBox 1059">
            <a:extLst>
              <a:ext uri="{FF2B5EF4-FFF2-40B4-BE49-F238E27FC236}">
                <a16:creationId xmlns:a16="http://schemas.microsoft.com/office/drawing/2014/main" id="{B25388C2-30AD-8CD2-52FA-F0FD90CF1F37}"/>
              </a:ext>
            </a:extLst>
          </p:cNvPr>
          <p:cNvSpPr txBox="1"/>
          <p:nvPr/>
        </p:nvSpPr>
        <p:spPr>
          <a:xfrm>
            <a:off x="9381311" y="3666199"/>
            <a:ext cx="2129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400" dirty="0">
                <a:solidFill>
                  <a:schemeClr val="bg1"/>
                </a:solidFill>
              </a:rPr>
              <a:t>Βιβλιοθήκη </a:t>
            </a:r>
            <a:r>
              <a:rPr lang="en-US" sz="1400" dirty="0" err="1">
                <a:solidFill>
                  <a:schemeClr val="bg1"/>
                </a:solidFill>
              </a:rPr>
              <a:t>Javascript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3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873D041-C388-7ACB-81A0-15195637002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13308" y="4231449"/>
            <a:ext cx="2289974" cy="365125"/>
          </a:xfrm>
        </p:spPr>
        <p:txBody>
          <a:bodyPr/>
          <a:lstStyle/>
          <a:p>
            <a:pPr algn="ctr"/>
            <a:r>
              <a:rPr lang="en-US" dirty="0"/>
              <a:t>Forecast 7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526D330B-A0AA-BD82-C77C-82F43D01F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793" y="714768"/>
            <a:ext cx="7288284" cy="469490"/>
          </a:xfrm>
        </p:spPr>
        <p:txBody>
          <a:bodyPr>
            <a:noAutofit/>
          </a:bodyPr>
          <a:lstStyle/>
          <a:p>
            <a:pPr algn="ctr"/>
            <a:r>
              <a:rPr lang="el-GR" dirty="0"/>
              <a:t>ΕΞΩΤΕΡΙΚΑ </a:t>
            </a:r>
            <a:r>
              <a:rPr lang="en-US" dirty="0"/>
              <a:t>APIS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A9C66A63-44F6-0F17-D62C-3131C0A437A3}"/>
              </a:ext>
            </a:extLst>
          </p:cNvPr>
          <p:cNvSpPr txBox="1">
            <a:spLocks/>
          </p:cNvSpPr>
          <p:nvPr/>
        </p:nvSpPr>
        <p:spPr>
          <a:xfrm>
            <a:off x="2796244" y="4231449"/>
            <a:ext cx="2289972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Twitter </a:t>
            </a:r>
          </a:p>
        </p:txBody>
      </p:sp>
      <p:pic>
        <p:nvPicPr>
          <p:cNvPr id="30" name="Picture 29" descr="A picture containing ax, tool, vector graphics, silhouette&#10;&#10;Description automatically generated">
            <a:extLst>
              <a:ext uri="{FF2B5EF4-FFF2-40B4-BE49-F238E27FC236}">
                <a16:creationId xmlns:a16="http://schemas.microsoft.com/office/drawing/2014/main" id="{BD7C8715-9F25-2728-E3B8-02E163D0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077" y="2739308"/>
            <a:ext cx="1482665" cy="1219583"/>
          </a:xfrm>
          <a:prstGeom prst="rect">
            <a:avLst/>
          </a:prstGeom>
        </p:spPr>
      </p:pic>
      <p:pic>
        <p:nvPicPr>
          <p:cNvPr id="34" name="Graphic 33" descr="Partial sun with solid fill">
            <a:extLst>
              <a:ext uri="{FF2B5EF4-FFF2-40B4-BE49-F238E27FC236}">
                <a16:creationId xmlns:a16="http://schemas.microsoft.com/office/drawing/2014/main" id="{2D436DA7-BCC4-D4BE-94A4-0ED28C2CC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2826" y="2473630"/>
            <a:ext cx="1750938" cy="175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55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1D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5F9926E-7A2F-1259-BE41-48FFB82FC7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7937" r="17937"/>
          <a:stretch>
            <a:fillRect/>
          </a:stretch>
        </p:blipFill>
        <p:spPr>
          <a:xfrm flipH="1">
            <a:off x="1544067" y="1945458"/>
            <a:ext cx="8733408" cy="4912542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A8DDD42-D29D-4ECB-A465-13EFA049E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608" y="887767"/>
            <a:ext cx="9599042" cy="1003177"/>
          </a:xfrm>
        </p:spPr>
        <p:txBody>
          <a:bodyPr/>
          <a:lstStyle/>
          <a:p>
            <a:r>
              <a:rPr lang="el-GR" sz="4800" dirty="0"/>
              <a:t>ΔΕΔΟΜΕΝΑ</a:t>
            </a: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F83E6F-CE58-925D-A625-43B363DED1E0}"/>
              </a:ext>
            </a:extLst>
          </p:cNvPr>
          <p:cNvSpPr txBox="1"/>
          <p:nvPr/>
        </p:nvSpPr>
        <p:spPr>
          <a:xfrm>
            <a:off x="4518277" y="1706278"/>
            <a:ext cx="2941703" cy="369332"/>
          </a:xfrm>
          <a:prstGeom prst="rect">
            <a:avLst/>
          </a:prstGeom>
          <a:noFill/>
          <a:ln>
            <a:solidFill>
              <a:srgbClr val="02DCFA"/>
            </a:solidFill>
          </a:ln>
        </p:spPr>
        <p:txBody>
          <a:bodyPr wrap="none" rtlCol="0">
            <a:spAutoFit/>
          </a:bodyPr>
          <a:lstStyle/>
          <a:p>
            <a:r>
              <a:rPr lang="el-GR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ΣΥΛΛΟΓΗ &amp; ΠΡΟΕΠΕΞΕΡΓΑΣΙΑ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440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299" y="2768600"/>
            <a:ext cx="2956810" cy="1129164"/>
          </a:xfrm>
        </p:spPr>
        <p:txBody>
          <a:bodyPr>
            <a:normAutofit/>
          </a:bodyPr>
          <a:lstStyle/>
          <a:p>
            <a:r>
              <a:rPr lang="el-GR" noProof="0" dirty="0" err="1"/>
              <a:t>Συλλογη</a:t>
            </a:r>
            <a:br>
              <a:rPr lang="el-GR" noProof="0" dirty="0"/>
            </a:br>
            <a:r>
              <a:rPr lang="el-GR" noProof="0" dirty="0" err="1"/>
              <a:t>δεδομενων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49F87D0-5602-4BFC-ABEB-7C809A5CF62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89874" y="3864362"/>
            <a:ext cx="2859091" cy="365125"/>
          </a:xfrm>
        </p:spPr>
        <p:txBody>
          <a:bodyPr/>
          <a:lstStyle/>
          <a:p>
            <a:r>
              <a:rPr lang="el-GR" dirty="0" err="1"/>
              <a:t>Χρυση</a:t>
            </a:r>
            <a:r>
              <a:rPr lang="el-GR" dirty="0"/>
              <a:t> </a:t>
            </a:r>
            <a:r>
              <a:rPr lang="el-GR" dirty="0" err="1"/>
              <a:t>ευκαιρια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8965C87-7536-4E22-B0DD-FE276F346F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840939" y="3819980"/>
            <a:ext cx="2859090" cy="365125"/>
          </a:xfrm>
        </p:spPr>
        <p:txBody>
          <a:bodyPr/>
          <a:lstStyle/>
          <a:p>
            <a:r>
              <a:rPr lang="el-GR" dirty="0"/>
              <a:t>ΠΕΡΙΟΧΕΣ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8BADB58-1EE2-40F4-ADDD-CD3D8BB150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89873" y="4202393"/>
            <a:ext cx="2859091" cy="1517776"/>
          </a:xfrm>
        </p:spPr>
        <p:txBody>
          <a:bodyPr>
            <a:normAutofit/>
          </a:bodyPr>
          <a:lstStyle/>
          <a:p>
            <a:r>
              <a:rPr lang="el-GR" sz="1600" dirty="0"/>
              <a:t>Ιστοσελίδα αγγελιών ακινήτων </a:t>
            </a:r>
            <a:endParaRPr lang="en-US" sz="1600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D14101B-F5B0-4412-B50A-87D48857B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40939" y="4202393"/>
            <a:ext cx="2859090" cy="14753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Τρίκαλα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Μεσολόγγι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Κρήτη</a:t>
            </a:r>
            <a:endParaRPr lang="en-US" sz="160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27C4FF5-17CE-4A2F-A697-CF05BAABED5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294310" y="1963351"/>
            <a:ext cx="2859090" cy="365125"/>
          </a:xfrm>
        </p:spPr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FEC8BFBF-FB6C-40C7-9FB3-ACB390C4C6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94310" y="2329764"/>
            <a:ext cx="5909309" cy="1533310"/>
          </a:xfrm>
        </p:spPr>
        <p:txBody>
          <a:bodyPr>
            <a:normAutofit/>
          </a:bodyPr>
          <a:lstStyle/>
          <a:p>
            <a:r>
              <a:rPr lang="el-GR" sz="1600" dirty="0"/>
              <a:t>Εντοπισμός απαραίτητης πληροφορίας μέσω των σελίδων </a:t>
            </a:r>
            <a:r>
              <a:rPr lang="en-US" sz="1600" dirty="0"/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414789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F4C28E4-6D60-402B-8F22-B1AED571D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135" y="2768600"/>
            <a:ext cx="3352728" cy="1129164"/>
          </a:xfrm>
        </p:spPr>
        <p:txBody>
          <a:bodyPr>
            <a:noAutofit/>
          </a:bodyPr>
          <a:lstStyle/>
          <a:p>
            <a:r>
              <a:rPr lang="el-GR" sz="2100" noProof="0" dirty="0"/>
              <a:t>ΠΡΟΕΠΕΞΕΡΓΑΣΙΑ</a:t>
            </a:r>
            <a:br>
              <a:rPr lang="el-GR" sz="2100" noProof="0" dirty="0"/>
            </a:br>
            <a:r>
              <a:rPr lang="el-GR" sz="2100" noProof="0" dirty="0" err="1"/>
              <a:t>δεδομενων</a:t>
            </a:r>
            <a:endParaRPr lang="en-US" sz="2100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49F87D0-5602-4BFC-ABEB-7C809A5CF62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992598" y="3636099"/>
            <a:ext cx="2859091" cy="365125"/>
          </a:xfrm>
        </p:spPr>
        <p:txBody>
          <a:bodyPr/>
          <a:lstStyle/>
          <a:p>
            <a:r>
              <a:rPr lang="el-GR" dirty="0" err="1"/>
              <a:t>Αντικατασταση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8965C87-7536-4E22-B0DD-FE276F346F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098391" y="1879546"/>
            <a:ext cx="2859090" cy="365125"/>
          </a:xfrm>
        </p:spPr>
        <p:txBody>
          <a:bodyPr/>
          <a:lstStyle/>
          <a:p>
            <a:r>
              <a:rPr lang="el-GR" dirty="0" err="1"/>
              <a:t>Μορφη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8BADB58-1EE2-40F4-ADDD-CD3D8BB150C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45494" y="3995521"/>
            <a:ext cx="2859091" cy="878321"/>
          </a:xfrm>
          <a:ln>
            <a:solidFill>
              <a:srgbClr val="02DCFA"/>
            </a:solidFill>
          </a:ln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‘Υπόγειο’ = 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‘Ισόγειο’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1600" dirty="0"/>
              <a:t>‘1</a:t>
            </a:r>
            <a:r>
              <a:rPr lang="el-GR" sz="1600" baseline="30000" dirty="0"/>
              <a:t>ος  </a:t>
            </a:r>
            <a:r>
              <a:rPr lang="el-GR" sz="1600" dirty="0"/>
              <a:t>, 2</a:t>
            </a:r>
            <a:r>
              <a:rPr lang="el-GR" sz="1600" baseline="30000" dirty="0"/>
              <a:t>ος</a:t>
            </a:r>
            <a:r>
              <a:rPr lang="el-GR" sz="1600" dirty="0"/>
              <a:t> ’ </a:t>
            </a:r>
            <a:r>
              <a:rPr lang="el-GR" sz="1600" dirty="0" err="1"/>
              <a:t>κ.ο.κ.</a:t>
            </a:r>
            <a:r>
              <a:rPr lang="el-GR" sz="1600" dirty="0"/>
              <a:t> = 1,2,…</a:t>
            </a:r>
            <a:endParaRPr lang="en-US" sz="1600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D14101B-F5B0-4412-B50A-87D48857B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98391" y="2300178"/>
            <a:ext cx="2753298" cy="744864"/>
          </a:xfrm>
          <a:ln>
            <a:solidFill>
              <a:srgbClr val="02DCFA"/>
            </a:solidFill>
          </a:ln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l-GR" sz="1600" dirty="0"/>
              <a:t>Αφαίρεση σημείων στίξης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l-GR" sz="1600" dirty="0"/>
              <a:t>Αφαίρεση συμβόλων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27C4FF5-17CE-4A2F-A697-CF05BAABED5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18389" y="1904153"/>
            <a:ext cx="3823057" cy="365125"/>
          </a:xfrm>
        </p:spPr>
        <p:txBody>
          <a:bodyPr>
            <a:normAutofit/>
          </a:bodyPr>
          <a:lstStyle/>
          <a:p>
            <a:r>
              <a:rPr lang="el-GR" dirty="0"/>
              <a:t>ΑΠΟΜΟΝΩΣΗ </a:t>
            </a:r>
            <a:r>
              <a:rPr lang="el-GR" dirty="0" err="1"/>
              <a:t>ΠΛΗΡΟΦΟΡΙΑς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FEC8BFBF-FB6C-40C7-9FB3-ACB390C4C6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18390" y="2328476"/>
            <a:ext cx="3484577" cy="2545366"/>
          </a:xfrm>
          <a:ln>
            <a:solidFill>
              <a:srgbClr val="02DCFA"/>
            </a:solidFill>
          </a:ln>
        </p:spPr>
        <p:txBody>
          <a:bodyPr>
            <a:normAutofit/>
          </a:bodyPr>
          <a:lstStyle/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Τίτλος Αγγελίας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Τιμή 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Τιμή/τ.μ.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Όροφος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Αριθμός Υπνοδωματίων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Αριθμός Μπάνιων</a:t>
            </a:r>
          </a:p>
          <a:p>
            <a:pPr marL="285750" marR="0" lvl="0" indent="-285750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l-GR" sz="1600" dirty="0"/>
              <a:t>Έτος Κατασκευής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sz="1600" dirty="0"/>
          </a:p>
        </p:txBody>
      </p:sp>
    </p:spTree>
    <p:extLst>
      <p:ext uri="{BB962C8B-B14F-4D97-AF65-F5344CB8AC3E}">
        <p14:creationId xmlns:p14="http://schemas.microsoft.com/office/powerpoint/2010/main" val="3501074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00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0631338E-8421-766F-3E3D-A16BFB5DA9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2500" b="12500"/>
          <a:stretch/>
        </p:blipFill>
        <p:spPr>
          <a:xfrm flipH="1">
            <a:off x="2126974" y="2453722"/>
            <a:ext cx="7653130" cy="4304886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A8DDD42-D29D-4ECB-A465-13EFA049E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608" y="887767"/>
            <a:ext cx="9599042" cy="1003177"/>
          </a:xfrm>
        </p:spPr>
        <p:txBody>
          <a:bodyPr/>
          <a:lstStyle/>
          <a:p>
            <a:r>
              <a:rPr lang="el-GR" sz="4800" dirty="0"/>
              <a:t>ΔΙΕΠΑΦΗ ΧΡΗΣΤΗ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86832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163</TotalTime>
  <Words>160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Bierstadt</vt:lpstr>
      <vt:lpstr>Calibri</vt:lpstr>
      <vt:lpstr>Courier New</vt:lpstr>
      <vt:lpstr>Posterama</vt:lpstr>
      <vt:lpstr>Posterama Bold</vt:lpstr>
      <vt:lpstr>Office Theme</vt:lpstr>
      <vt:lpstr>Estia group</vt:lpstr>
      <vt:lpstr>ενοτητεσ</vt:lpstr>
      <vt:lpstr>ΧΡΗΣΙΜΟΠΟΙΟΥΜΕΝΕΣ ΤΕΧΝΟΛΟΓΙΕΣ</vt:lpstr>
      <vt:lpstr>Χρησιμοποιουμενεσ τεχνολογιεσ</vt:lpstr>
      <vt:lpstr>ΕΞΩΤΕΡΙΚΑ APIS</vt:lpstr>
      <vt:lpstr>ΔΕΔΟΜΕΝΑ</vt:lpstr>
      <vt:lpstr>Συλλογη δεδομενων</vt:lpstr>
      <vt:lpstr>ΠΡΟΕΠΕΞΕΡΓΑΣΙΑ δεδομενων</vt:lpstr>
      <vt:lpstr>ΔΙΕΠΑΦΗ ΧΡΗΣΤΗ</vt:lpstr>
      <vt:lpstr>ΔΙΕΠΑΦΗ ΧΡΗΣΤΗ (1/3)</vt:lpstr>
      <vt:lpstr>ΔΙΕΠΑΦΗ ΧΡΗΣΤΗ (2/3)</vt:lpstr>
      <vt:lpstr>ΔΙΕΠΑΦΗ ΧΡΗΣΤΗ (3/3)</vt:lpstr>
      <vt:lpstr>ΣΑΣ Ευχαριστουμε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Estia group</dc:title>
  <dc:creator>IOANNA KANDI</dc:creator>
  <cp:lastModifiedBy>IOANNA KANDI</cp:lastModifiedBy>
  <cp:revision>42</cp:revision>
  <dcterms:created xsi:type="dcterms:W3CDTF">2022-07-12T07:59:35Z</dcterms:created>
  <dcterms:modified xsi:type="dcterms:W3CDTF">2022-07-12T10:53:25Z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